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69" r:id="rId3"/>
    <p:sldId id="257" r:id="rId4"/>
    <p:sldId id="271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AB9A7-C667-4E46-886F-9AC0B022E781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6151C-E7A3-4CCB-AFDD-92C39063F13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679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6151C-E7A3-4CCB-AFDD-92C39063F13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324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872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3406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8361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8525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8077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93962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08812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699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06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2072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847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6844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590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60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5339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7374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F3BE-A964-494A-B6F3-2189FF591B33}" type="datetimeFigureOut">
              <a:rPr lang="tr-TR" smtClean="0"/>
              <a:pPr/>
              <a:t>27.9.2019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64D36B-F337-4681-BDEB-4EF88D3599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530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231" y="250711"/>
            <a:ext cx="7497544" cy="624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166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8755" y="3256548"/>
            <a:ext cx="8911687" cy="2967789"/>
          </a:xfrm>
        </p:spPr>
        <p:txBody>
          <a:bodyPr>
            <a:normAutofit/>
          </a:bodyPr>
          <a:lstStyle/>
          <a:p>
            <a:pPr algn="ctr"/>
            <a:r>
              <a:rPr lang="tr-TR" sz="4900" b="1" dirty="0">
                <a:solidFill>
                  <a:srgbClr val="C00000"/>
                </a:solidFill>
              </a:rPr>
              <a:t>ORTAÖĞRETİME GEÇİŞTE YENİ UYGULAMA</a:t>
            </a: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37780" y="433137"/>
            <a:ext cx="1756915" cy="174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2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55921" y="754493"/>
            <a:ext cx="8899358" cy="1325563"/>
          </a:xfrm>
        </p:spPr>
        <p:txBody>
          <a:bodyPr>
            <a:normAutofit/>
          </a:bodyPr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LGS  SINAVI</a:t>
            </a:r>
            <a:endParaRPr lang="tr-TR" sz="72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4285397"/>
            <a:ext cx="10515600" cy="20608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b="1" dirty="0" smtClean="0"/>
              <a:t>‘</a:t>
            </a:r>
            <a:r>
              <a:rPr lang="tr-TR" sz="4800" b="1" dirty="0" smtClean="0">
                <a:solidFill>
                  <a:schemeClr val="tx1"/>
                </a:solidFill>
              </a:rPr>
              <a:t>’Eğitim Bölgesi ve Sınavsız Mahalli Yerleştirme Sistemi’’</a:t>
            </a:r>
          </a:p>
          <a:p>
            <a:pPr marL="0" indent="0" algn="ctr">
              <a:buNone/>
            </a:pP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4" name="Aşağı Ok 3"/>
          <p:cNvSpPr/>
          <p:nvPr/>
        </p:nvSpPr>
        <p:spPr>
          <a:xfrm>
            <a:off x="6210090" y="2604708"/>
            <a:ext cx="351131" cy="120089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2526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Century Gothic" panose="020B0502020202020204" pitchFamily="34" charset="0"/>
              </a:rPr>
              <a:t>Eğitim Bölgesi ve Sınavsız Mahalli Yerleştirme Sistemi</a:t>
            </a:r>
            <a:endParaRPr lang="tr-TR" sz="3300" b="1" dirty="0">
              <a:latin typeface="Century Gothic" panose="020B0502020202020204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2738414" y="3071810"/>
            <a:ext cx="3714776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latin typeface="Century Gothic" panose="020B0502020202020204" pitchFamily="34" charset="0"/>
              </a:rPr>
              <a:t>Sınavsız Mahalli Yerleştirme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6524628" y="3071810"/>
            <a:ext cx="3929090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latin typeface="Century Gothic" panose="020B0502020202020204" pitchFamily="34" charset="0"/>
              </a:rPr>
              <a:t>Sınavlı Yerleştirme</a:t>
            </a:r>
          </a:p>
        </p:txBody>
      </p:sp>
      <p:sp>
        <p:nvSpPr>
          <p:cNvPr id="10" name="9 Sol Ok"/>
          <p:cNvSpPr/>
          <p:nvPr/>
        </p:nvSpPr>
        <p:spPr>
          <a:xfrm rot="18728984">
            <a:off x="4333782" y="2206838"/>
            <a:ext cx="1357322" cy="500066"/>
          </a:xfrm>
          <a:prstGeom prst="leftArrow">
            <a:avLst>
              <a:gd name="adj1" fmla="val 6687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ol Ok"/>
          <p:cNvSpPr/>
          <p:nvPr/>
        </p:nvSpPr>
        <p:spPr>
          <a:xfrm rot="13834505">
            <a:off x="7108575" y="2175320"/>
            <a:ext cx="1357322" cy="500066"/>
          </a:xfrm>
          <a:prstGeom prst="leftArrow">
            <a:avLst>
              <a:gd name="adj1" fmla="val 6687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136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74189" y="539345"/>
            <a:ext cx="8911687" cy="128089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Eğitim Bölgesi ve Sınavsız Mahalli Yerleştirme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23411" y="2137120"/>
            <a:ext cx="936858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/>
              <a:t>8. </a:t>
            </a:r>
            <a:r>
              <a:rPr lang="tr-TR" sz="3600" b="1" smtClean="0"/>
              <a:t>Sınıflarda 1.800.000 </a:t>
            </a:r>
            <a:r>
              <a:rPr lang="tr-TR" sz="3600" b="1" dirty="0" smtClean="0"/>
              <a:t>öğrenci var.</a:t>
            </a:r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                          	                                                  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                                   %10’u                                            % 90’ı</a:t>
            </a:r>
          </a:p>
          <a:p>
            <a:pPr marL="0" indent="0">
              <a:buNone/>
            </a:pPr>
            <a:r>
              <a:rPr lang="tr-TR" sz="2000" b="1" dirty="0" smtClean="0"/>
              <a:t>                       Sınavla öğrenci alan 	</a:t>
            </a:r>
            <a:r>
              <a:rPr lang="tr-TR" sz="2000" b="1" dirty="0"/>
              <a:t> </a:t>
            </a:r>
            <a:r>
              <a:rPr lang="tr-TR" sz="2000" b="1" dirty="0" smtClean="0"/>
              <a:t>           Adresine yakın okullara </a:t>
            </a:r>
          </a:p>
          <a:p>
            <a:pPr marL="0" indent="0">
              <a:buNone/>
            </a:pPr>
            <a:r>
              <a:rPr lang="tr-TR" sz="2000" b="1" dirty="0" smtClean="0"/>
              <a:t>                     okullara yerleştirilecek.	</a:t>
            </a:r>
            <a:r>
              <a:rPr lang="tr-TR" sz="2000" b="1" dirty="0"/>
              <a:t> </a:t>
            </a:r>
            <a:r>
              <a:rPr lang="tr-TR" sz="2000" b="1" dirty="0" smtClean="0"/>
              <a:t>                 yerleştirilecek.</a:t>
            </a:r>
          </a:p>
          <a:p>
            <a:pPr marL="0" indent="0">
              <a:buNone/>
            </a:pPr>
            <a:r>
              <a:rPr lang="tr-TR" sz="2000" b="1" dirty="0" smtClean="0"/>
              <a:t>         </a:t>
            </a:r>
            <a:endParaRPr lang="tr-TR" sz="2000" b="1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6031831" y="2784239"/>
            <a:ext cx="799711" cy="109795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8293769" y="2784239"/>
            <a:ext cx="770020" cy="1146077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618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94020" y="2538484"/>
            <a:ext cx="9144001" cy="404461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tr-TR" sz="2000" b="1" dirty="0" smtClean="0"/>
              <a:t>Sınav sayısal ve sözel olmak üzere iki bölümden oluşacak ve iki oturumda yapılacak.</a:t>
            </a:r>
          </a:p>
          <a:p>
            <a:pPr marL="514350" indent="-514350">
              <a:buAutoNum type="arabicParenR"/>
            </a:pPr>
            <a:r>
              <a:rPr lang="tr-TR" sz="2000" b="1" dirty="0"/>
              <a:t>LGS sayısal sınavında 40 </a:t>
            </a:r>
            <a:r>
              <a:rPr lang="tr-TR" sz="2000" b="1" dirty="0" smtClean="0"/>
              <a:t>soruyu </a:t>
            </a:r>
            <a:r>
              <a:rPr lang="tr-TR" sz="2000" b="1" dirty="0"/>
              <a:t>öğrenciler 80 dakikada cevaplamaya çalışacak. LGS sözel sınavında ise 50 soruya öğrenciler 75 dakikada cevap arayacak.</a:t>
            </a:r>
            <a:endParaRPr lang="tr-TR" sz="2000" b="1" dirty="0" smtClean="0"/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tr-TR" sz="2000" b="1" dirty="0" smtClean="0"/>
              <a:t>Sınav haziranın ilk hafta sonu yapılacak , sonuçlar haziran ayı içinde açıklanacak.</a:t>
            </a:r>
          </a:p>
          <a:p>
            <a:pPr marL="514350" indent="-514350">
              <a:buAutoNum type="arabicParenR"/>
            </a:pPr>
            <a:r>
              <a:rPr lang="tr-TR" sz="2000" b="1" dirty="0" smtClean="0"/>
              <a:t>Sınava girmek zorunlu değil. (Nitelikli okullara girmek isteyen öğrenciler sınava girmek zorunda)</a:t>
            </a:r>
          </a:p>
          <a:p>
            <a:pPr marL="514350" indent="-514350">
              <a:buAutoNum type="arabicParenR"/>
            </a:pPr>
            <a:r>
              <a:rPr lang="tr-TR" sz="2000" b="1" dirty="0" smtClean="0"/>
              <a:t>Sınavda 3 yanlış bir doğruyu götürecek.</a:t>
            </a:r>
          </a:p>
          <a:p>
            <a:pPr marL="514350" indent="-514350">
              <a:buAutoNum type="arabicParenR"/>
            </a:pPr>
            <a:r>
              <a:rPr lang="tr-TR" sz="2000" b="1" dirty="0" smtClean="0"/>
              <a:t>Türkçe –matematik –fen bilimleri  20 şer soru . İngilizce –sosyal bilgiler ve din kültürü ise 10 ar soru olacak.</a:t>
            </a:r>
          </a:p>
          <a:p>
            <a:pPr marL="514350" indent="-514350">
              <a:buAutoNum type="arabicParenR"/>
            </a:pPr>
            <a:endParaRPr lang="tr-TR" dirty="0" smtClean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2149641" y="225548"/>
            <a:ext cx="9779580" cy="206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16000" b="1" dirty="0" smtClean="0">
                <a:solidFill>
                  <a:srgbClr val="C00000"/>
                </a:solidFill>
              </a:rPr>
              <a:t>Sınavla Yerleştirme </a:t>
            </a:r>
          </a:p>
          <a:p>
            <a:pPr algn="ctr"/>
            <a:endParaRPr lang="tr-TR" sz="16000" b="1" dirty="0" smtClean="0">
              <a:solidFill>
                <a:srgbClr val="C00000"/>
              </a:solidFill>
            </a:endParaRPr>
          </a:p>
          <a:p>
            <a:pPr algn="ctr"/>
            <a:r>
              <a:rPr lang="tr-TR" sz="12800" b="1" dirty="0" smtClean="0"/>
              <a:t>% 10 öğrencinin gideceği</a:t>
            </a:r>
            <a:br>
              <a:rPr lang="tr-TR" sz="12800" b="1" dirty="0" smtClean="0"/>
            </a:br>
            <a:r>
              <a:rPr lang="tr-TR" sz="12800" b="1" dirty="0" smtClean="0"/>
              <a:t>sınavla öğrenci alan okullara yerleştirme nasıl olacak?</a:t>
            </a:r>
            <a:endParaRPr lang="tr-TR" sz="12800" b="1" dirty="0"/>
          </a:p>
        </p:txBody>
      </p:sp>
    </p:spTree>
    <p:extLst>
      <p:ext uri="{BB962C8B-B14F-4D97-AF65-F5344CB8AC3E}">
        <p14:creationId xmlns:p14="http://schemas.microsoft.com/office/powerpoint/2010/main" xmlns="" val="4260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2146" y="2734901"/>
            <a:ext cx="9095874" cy="4123099"/>
          </a:xfrm>
        </p:spPr>
        <p:txBody>
          <a:bodyPr/>
          <a:lstStyle/>
          <a:p>
            <a:pPr marL="514350" indent="-514350">
              <a:buAutoNum type="arabicParenR" startAt="5"/>
            </a:pPr>
            <a:r>
              <a:rPr lang="tr-TR" sz="2000" b="1" dirty="0" smtClean="0"/>
              <a:t>Sınav çoktan seçmeli yani test olacak. Açık uçlu sorular </a:t>
            </a:r>
            <a:r>
              <a:rPr lang="tr-TR" sz="2000" b="1" u="sng" dirty="0" smtClean="0"/>
              <a:t>olmayacak.</a:t>
            </a:r>
          </a:p>
          <a:p>
            <a:pPr marL="514350" indent="-514350">
              <a:buFont typeface="Arial" panose="020B0604020202020204" pitchFamily="34" charset="0"/>
              <a:buAutoNum type="arabicParenR" startAt="5"/>
            </a:pPr>
            <a:r>
              <a:rPr lang="tr-TR" sz="2000" b="1" dirty="0" smtClean="0"/>
              <a:t>Sınav sorularını MEB hazırlayacak. </a:t>
            </a:r>
          </a:p>
          <a:p>
            <a:pPr marL="514350" indent="-514350">
              <a:buFont typeface="Arial" panose="020B0604020202020204" pitchFamily="34" charset="0"/>
              <a:buAutoNum type="arabicParenR" startAt="5"/>
            </a:pPr>
            <a:r>
              <a:rPr lang="tr-TR" sz="2000" b="1" dirty="0" smtClean="0"/>
              <a:t>Sınav soruları ağırlıklı olarak 8. sınıf konularından gelecek.</a:t>
            </a:r>
          </a:p>
          <a:p>
            <a:pPr marL="514350" indent="-514350">
              <a:buFont typeface="Arial" panose="020B0604020202020204" pitchFamily="34" charset="0"/>
              <a:buAutoNum type="arabicParenR" startAt="5"/>
            </a:pPr>
            <a:r>
              <a:rPr lang="tr-TR" sz="2000" b="1" dirty="0" smtClean="0"/>
              <a:t>Sınava giren öğrencilerin 5 tercih hakkı olacak.</a:t>
            </a:r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000" b="1" u="sng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2141620" y="180711"/>
            <a:ext cx="9496927" cy="206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16000" b="1" dirty="0" smtClean="0">
                <a:solidFill>
                  <a:srgbClr val="C00000"/>
                </a:solidFill>
              </a:rPr>
              <a:t>Sınavla Yerleştirme </a:t>
            </a:r>
          </a:p>
          <a:p>
            <a:pPr algn="ctr"/>
            <a:endParaRPr lang="tr-TR" sz="16000" b="1" dirty="0" smtClean="0">
              <a:solidFill>
                <a:srgbClr val="C00000"/>
              </a:solidFill>
            </a:endParaRPr>
          </a:p>
          <a:p>
            <a:pPr algn="ctr"/>
            <a:r>
              <a:rPr lang="tr-TR" sz="12800" b="1" dirty="0" smtClean="0"/>
              <a:t>% 10 öğrencinin gideceği</a:t>
            </a:r>
            <a:br>
              <a:rPr lang="tr-TR" sz="12800" b="1" dirty="0" smtClean="0"/>
            </a:br>
            <a:r>
              <a:rPr lang="tr-TR" sz="12800" b="1" dirty="0" smtClean="0"/>
              <a:t>Sınavla öğrenci alan okullara yerleştirme nasıl olacak?</a:t>
            </a:r>
            <a:endParaRPr lang="tr-TR" sz="12800" b="1" dirty="0"/>
          </a:p>
        </p:txBody>
      </p:sp>
    </p:spTree>
    <p:extLst>
      <p:ext uri="{BB962C8B-B14F-4D97-AF65-F5344CB8AC3E}">
        <p14:creationId xmlns:p14="http://schemas.microsoft.com/office/powerpoint/2010/main" xmlns="" val="1828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496673" y="39952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Sınavsız Yerleştirme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3600" b="1" dirty="0" smtClean="0"/>
              <a:t>% 90 öğrencinin gideceği okullara yerleştirme nasıl olacak?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2148" y="2842263"/>
            <a:ext cx="8778922" cy="375104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tr-TR" sz="2000" b="1" dirty="0" smtClean="0"/>
              <a:t>Sınava girmek istemeyen öğrenciler bu okullara yerleştirilecek.</a:t>
            </a:r>
          </a:p>
          <a:p>
            <a:pPr marL="514350" indent="-514350">
              <a:buAutoNum type="arabicParenR"/>
            </a:pPr>
            <a:r>
              <a:rPr lang="tr-TR" sz="2000" b="1" dirty="0" smtClean="0"/>
              <a:t>Bu öğrenciler ikamet ettiği yere yakın okulları tercih edebilecek.</a:t>
            </a:r>
          </a:p>
          <a:p>
            <a:pPr marL="514350" indent="-514350">
              <a:buAutoNum type="arabicParenR"/>
            </a:pPr>
            <a:r>
              <a:rPr lang="tr-TR" sz="2000" b="1" dirty="0" smtClean="0"/>
              <a:t>Beş (5) okul tercih edilebilecek.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tr-TR" sz="2000" b="1" dirty="0" smtClean="0"/>
              <a:t>Sınavla öğrenci alan okullara yerleşemeyen öğrenciler de bu okullara yerleştirilecekler.</a:t>
            </a:r>
          </a:p>
          <a:p>
            <a:pPr marL="514350" indent="-514350">
              <a:buFont typeface="Wingdings 3" charset="2"/>
              <a:buAutoNum type="arabicParenR"/>
            </a:pPr>
            <a:r>
              <a:rPr lang="tr-TR" sz="2000" b="1" dirty="0"/>
              <a:t>Yerel yerleştirme </a:t>
            </a:r>
            <a:r>
              <a:rPr lang="tr-TR" sz="2000" b="1" dirty="0" err="1"/>
              <a:t>ikâmet</a:t>
            </a:r>
            <a:r>
              <a:rPr lang="tr-TR" sz="2000" b="1" dirty="0"/>
              <a:t> adresleri, okul başarı puanının üstünlüğü ve devam-devamsızlık kriterlerine göre yapılacak. Eşitlik olursa sırasıyla 8’inci, 7’nci ve 6’ncı sınıflardaki başarı puanı üstünlüğüne bakılacak. </a:t>
            </a:r>
            <a:endParaRPr lang="tr-TR" sz="2000" b="1" dirty="0" smtClean="0"/>
          </a:p>
          <a:p>
            <a:pPr marL="514350" indent="-514350">
              <a:buAutoNum type="arabicParenR"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xmlns="" val="34855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</TotalTime>
  <Words>162</Words>
  <Application>Microsoft Office PowerPoint</Application>
  <PresentationFormat>Özel</PresentationFormat>
  <Paragraphs>40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Duman</vt:lpstr>
      <vt:lpstr>Slayt 1</vt:lpstr>
      <vt:lpstr>ORTAÖĞRETİME GEÇİŞTE YENİ UYGULAMA </vt:lpstr>
      <vt:lpstr>LGS  SINAVI</vt:lpstr>
      <vt:lpstr>Eğitim Bölgesi ve Sınavsız Mahalli Yerleştirme Sistemi</vt:lpstr>
      <vt:lpstr>Eğitim Bölgesi ve Sınavsız Mahalli Yerleştirme Sistemi</vt:lpstr>
      <vt:lpstr>Slayt 6</vt:lpstr>
      <vt:lpstr>Slayt 7</vt:lpstr>
      <vt:lpstr>Sınavsız Yerleştirme  % 90 öğrencinin gideceği okullara yerleştirme nasıl olacak?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CUMHURİYET ORTAOKULU REHBERLİK SERVİSİ</dc:title>
  <dc:creator>Uğur</dc:creator>
  <cp:lastModifiedBy>göçbeyli ilkokulu</cp:lastModifiedBy>
  <cp:revision>28</cp:revision>
  <dcterms:created xsi:type="dcterms:W3CDTF">2017-11-07T14:42:40Z</dcterms:created>
  <dcterms:modified xsi:type="dcterms:W3CDTF">2019-09-27T12:37:15Z</dcterms:modified>
</cp:coreProperties>
</file>